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62" r:id="rId10"/>
    <p:sldId id="264" r:id="rId11"/>
    <p:sldId id="265" r:id="rId12"/>
    <p:sldId id="267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Téléphone Féclaz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1">
                  <c:v>Juillet</c:v>
                </c:pt>
                <c:pt idx="2">
                  <c:v>Août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1">
                  <c:v>424</c:v>
                </c:pt>
                <c:pt idx="2">
                  <c:v>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B7-4A89-BE71-F0496769C09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Physique Féclaz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1">
                  <c:v>Juillet</c:v>
                </c:pt>
                <c:pt idx="2">
                  <c:v>Août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1">
                  <c:v>1588</c:v>
                </c:pt>
                <c:pt idx="2">
                  <c:v>2560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B7-4A89-BE71-F0496769C09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Physique Revard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1">
                  <c:v>Juillet</c:v>
                </c:pt>
                <c:pt idx="2">
                  <c:v>Août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1">
                  <c:v>1126</c:v>
                </c:pt>
                <c:pt idx="2">
                  <c:v>1758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B7-4A89-BE71-F0496769C09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6587344"/>
        <c:axId val="416595216"/>
      </c:lineChart>
      <c:catAx>
        <c:axId val="41658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6595216"/>
        <c:crosses val="autoZero"/>
        <c:auto val="1"/>
        <c:lblAlgn val="ctr"/>
        <c:lblOffset val="100"/>
        <c:noMultiLvlLbl val="0"/>
      </c:catAx>
      <c:valAx>
        <c:axId val="41659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658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Feuil1!$A$2:$A$10</c:f>
              <c:strCache>
                <c:ptCount val="9"/>
                <c:pt idx="0">
                  <c:v>Environs 344</c:v>
                </c:pt>
                <c:pt idx="1">
                  <c:v>Commerces 36</c:v>
                </c:pt>
                <c:pt idx="2">
                  <c:v>Activités été 605</c:v>
                </c:pt>
                <c:pt idx="3">
                  <c:v>Animations, événements 168</c:v>
                </c:pt>
                <c:pt idx="4">
                  <c:v>Orientation 124</c:v>
                </c:pt>
                <c:pt idx="5">
                  <c:v>Camping car 53</c:v>
                </c:pt>
                <c:pt idx="6">
                  <c:v>Randonnées pédestres 1890</c:v>
                </c:pt>
                <c:pt idx="7">
                  <c:v>VTT 63</c:v>
                </c:pt>
                <c:pt idx="8">
                  <c:v>Forfaits 1240 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54-4154-A77B-7A970D8283B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754-4154-A77B-7A970D8283B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754-4154-A77B-7A970D8283B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754-4154-A77B-7A970D8283B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754-4154-A77B-7A970D8283B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754-4154-A77B-7A970D8283B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754-4154-A77B-7A970D8283B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754-4154-A77B-7A970D8283B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754-4154-A77B-7A970D8283B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754-4154-A77B-7A970D828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Environs 344</c:v>
                </c:pt>
                <c:pt idx="1">
                  <c:v>Commerces 36</c:v>
                </c:pt>
                <c:pt idx="2">
                  <c:v>Activités été 605</c:v>
                </c:pt>
                <c:pt idx="3">
                  <c:v>Animations, événements 168</c:v>
                </c:pt>
                <c:pt idx="4">
                  <c:v>Orientation 124</c:v>
                </c:pt>
                <c:pt idx="5">
                  <c:v>Camping car 53</c:v>
                </c:pt>
                <c:pt idx="6">
                  <c:v>Randonnées pédestres 1890</c:v>
                </c:pt>
                <c:pt idx="7">
                  <c:v>VTT 63</c:v>
                </c:pt>
                <c:pt idx="8">
                  <c:v>Forfaits 1240 </c:v>
                </c:pt>
              </c:strCache>
            </c:strRef>
          </c:cat>
          <c:val>
            <c:numRef>
              <c:f>Feuil1!$C$2:$C$10</c:f>
              <c:numCache>
                <c:formatCode>General</c:formatCode>
                <c:ptCount val="9"/>
                <c:pt idx="0">
                  <c:v>344</c:v>
                </c:pt>
                <c:pt idx="1">
                  <c:v>36</c:v>
                </c:pt>
                <c:pt idx="2">
                  <c:v>605</c:v>
                </c:pt>
                <c:pt idx="3">
                  <c:v>168</c:v>
                </c:pt>
                <c:pt idx="4">
                  <c:v>124</c:v>
                </c:pt>
                <c:pt idx="5">
                  <c:v>53</c:v>
                </c:pt>
                <c:pt idx="6">
                  <c:v>1890</c:v>
                </c:pt>
                <c:pt idx="7">
                  <c:v>63</c:v>
                </c:pt>
                <c:pt idx="8">
                  <c:v>1240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54-4154-A77B-7A970D82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675560"/>
        <c:axId val="418676544"/>
      </c:lineChart>
      <c:catAx>
        <c:axId val="41867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8676544"/>
        <c:crosses val="autoZero"/>
        <c:auto val="1"/>
        <c:lblAlgn val="ctr"/>
        <c:lblOffset val="100"/>
        <c:noMultiLvlLbl val="0"/>
      </c:catAx>
      <c:valAx>
        <c:axId val="41867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8675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Téléphone Féclaz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1">
                  <c:v>Décembre</c:v>
                </c:pt>
                <c:pt idx="2">
                  <c:v>Janvier</c:v>
                </c:pt>
                <c:pt idx="3">
                  <c:v>Février</c:v>
                </c:pt>
                <c:pt idx="4">
                  <c:v>Mars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1">
                  <c:v>896</c:v>
                </c:pt>
                <c:pt idx="2">
                  <c:v>2468</c:v>
                </c:pt>
                <c:pt idx="3">
                  <c:v>1559</c:v>
                </c:pt>
                <c:pt idx="4">
                  <c:v>1252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F6-447F-B682-75AE5D44DEB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Physique Féclaz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6.5384615384615444E-2"/>
                  <c:y val="-0.118529477932905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8F6-447F-B682-75AE5D44DEBE}"/>
                </c:ext>
              </c:extLst>
            </c:dLbl>
            <c:dLbl>
              <c:idx val="4"/>
              <c:layout>
                <c:manualLayout>
                  <c:x val="-1.5527065527065526E-2"/>
                  <c:y val="-0.162226956924502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8F6-447F-B682-75AE5D44D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1">
                  <c:v>Décembre</c:v>
                </c:pt>
                <c:pt idx="2">
                  <c:v>Janvier</c:v>
                </c:pt>
                <c:pt idx="3">
                  <c:v>Février</c:v>
                </c:pt>
                <c:pt idx="4">
                  <c:v>Mars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1">
                  <c:v>1030</c:v>
                </c:pt>
                <c:pt idx="2">
                  <c:v>1754</c:v>
                </c:pt>
                <c:pt idx="3">
                  <c:v>2813</c:v>
                </c:pt>
                <c:pt idx="4">
                  <c:v>1289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F6-447F-B682-75AE5D44DEB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Physique Revard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8797137537295544E-3"/>
                  <c:y val="-6.4747965327863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8F6-447F-B682-75AE5D44DEBE}"/>
                </c:ext>
              </c:extLst>
            </c:dLbl>
            <c:dLbl>
              <c:idx val="2"/>
              <c:layout>
                <c:manualLayout>
                  <c:x val="-5.8586266460282206E-2"/>
                  <c:y val="-8.8277377092569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8F6-447F-B682-75AE5D44D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1">
                  <c:v>Décembre</c:v>
                </c:pt>
                <c:pt idx="2">
                  <c:v>Janvier</c:v>
                </c:pt>
                <c:pt idx="3">
                  <c:v>Février</c:v>
                </c:pt>
                <c:pt idx="4">
                  <c:v>Mars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1">
                  <c:v>177</c:v>
                </c:pt>
                <c:pt idx="2">
                  <c:v>107</c:v>
                </c:pt>
                <c:pt idx="3">
                  <c:v>631</c:v>
                </c:pt>
                <c:pt idx="4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F6-447F-B682-75AE5D44DEBE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Téléphone Revard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4992933575610738E-2"/>
                  <c:y val="-5.8025276252233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373219373219379E-2"/>
                      <c:h val="9.25211407397604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8F6-447F-B682-75AE5D44DEBE}"/>
                </c:ext>
              </c:extLst>
            </c:dLbl>
            <c:dLbl>
              <c:idx val="2"/>
              <c:layout>
                <c:manualLayout>
                  <c:x val="7.0013684186911486E-3"/>
                  <c:y val="-0.10676477205055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646723646723645E-2"/>
                      <c:h val="0.142941308806987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8F6-447F-B682-75AE5D44DEBE}"/>
                </c:ext>
              </c:extLst>
            </c:dLbl>
            <c:dLbl>
              <c:idx val="3"/>
              <c:layout>
                <c:manualLayout>
                  <c:x val="-3.7930995805011553E-2"/>
                  <c:y val="5.45797657645735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19236377504094E-2"/>
                      <c:h val="7.57144180506848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8F6-447F-B682-75AE5D44DEBE}"/>
                </c:ext>
              </c:extLst>
            </c:dLbl>
            <c:dLbl>
              <c:idx val="4"/>
              <c:layout>
                <c:manualLayout>
                  <c:x val="-1.2229400812077977E-2"/>
                  <c:y val="-0.145420234235426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8F6-447F-B682-75AE5D44D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1">
                  <c:v>Décembre</c:v>
                </c:pt>
                <c:pt idx="2">
                  <c:v>Janvier</c:v>
                </c:pt>
                <c:pt idx="3">
                  <c:v>Février</c:v>
                </c:pt>
                <c:pt idx="4">
                  <c:v>Mars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1">
                  <c:v>57</c:v>
                </c:pt>
                <c:pt idx="2">
                  <c:v>60</c:v>
                </c:pt>
                <c:pt idx="3">
                  <c:v>297</c:v>
                </c:pt>
                <c:pt idx="4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F6-447F-B682-75AE5D44DEB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7063400"/>
        <c:axId val="477064384"/>
      </c:lineChart>
      <c:catAx>
        <c:axId val="47706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7064384"/>
        <c:crosses val="autoZero"/>
        <c:auto val="1"/>
        <c:lblAlgn val="ctr"/>
        <c:lblOffset val="100"/>
        <c:noMultiLvlLbl val="0"/>
      </c:catAx>
      <c:valAx>
        <c:axId val="47706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706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1.8824281580187091E-2"/>
          <c:y val="0.80610653080129691"/>
          <c:w val="0.95950243399062296"/>
          <c:h val="0.193893469198703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Environs 166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011396011396026E-2"/>
                  <c:y val="-8.8277377092569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C74-4515-92D5-D5FC590087F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02C-44AD-B83A-2D9D141776D7}"/>
                </c:ext>
              </c:extLst>
            </c:dLbl>
            <c:dLbl>
              <c:idx val="2"/>
              <c:layout>
                <c:manualLayout>
                  <c:x val="-3.6039886039886039E-2"/>
                  <c:y val="-0.128613511546350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C74-4515-92D5-D5FC590087FD}"/>
                </c:ext>
              </c:extLst>
            </c:dLbl>
            <c:dLbl>
              <c:idx val="7"/>
              <c:layout>
                <c:manualLayout>
                  <c:x val="-3.6039886039886039E-2"/>
                  <c:y val="-7.1470654403493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C74-4515-92D5-D5FC590087FD}"/>
                </c:ext>
              </c:extLst>
            </c:dLbl>
            <c:dLbl>
              <c:idx val="8"/>
              <c:layout>
                <c:manualLayout>
                  <c:x val="-3.6039886039886143E-2"/>
                  <c:y val="-0.105084099781644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74-4515-92D5-D5FC590087FD}"/>
                </c:ext>
              </c:extLst>
            </c:dLbl>
            <c:dLbl>
              <c:idx val="9"/>
              <c:layout>
                <c:manualLayout>
                  <c:x val="-6.5384615384615388E-2"/>
                  <c:y val="-9.16387216303844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C74-4515-92D5-D5FC590087F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02C-44AD-B83A-2D9D141776D7}"/>
                </c:ext>
              </c:extLst>
            </c:dLbl>
            <c:dLbl>
              <c:idx val="11"/>
              <c:layout>
                <c:manualLayout>
                  <c:x val="-2.6638176638176744E-2"/>
                  <c:y val="-0.131974856084165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C74-4515-92D5-D5FC59008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Feuil1!$A$2:$A$15</c:f>
              <c:strCache>
                <c:ptCount val="14"/>
                <c:pt idx="0">
                  <c:v>Météo </c:v>
                </c:pt>
                <c:pt idx="1">
                  <c:v>Fart / pistes </c:v>
                </c:pt>
                <c:pt idx="2">
                  <c:v>Enneigement</c:v>
                </c:pt>
                <c:pt idx="3">
                  <c:v>Commerces  </c:v>
                </c:pt>
                <c:pt idx="4">
                  <c:v>Hébergement</c:v>
                </c:pt>
                <c:pt idx="5">
                  <c:v>Animations, événements </c:v>
                </c:pt>
                <c:pt idx="6">
                  <c:v>Activités hiver </c:v>
                </c:pt>
                <c:pt idx="7">
                  <c:v>Transport </c:v>
                </c:pt>
                <c:pt idx="8">
                  <c:v>Etat des routes </c:v>
                </c:pt>
                <c:pt idx="9">
                  <c:v>Forfaits </c:v>
                </c:pt>
                <c:pt idx="10">
                  <c:v>Randonnées </c:v>
                </c:pt>
                <c:pt idx="11">
                  <c:v>VTT </c:v>
                </c:pt>
                <c:pt idx="12">
                  <c:v>ESF </c:v>
                </c:pt>
                <c:pt idx="13">
                  <c:v>Services divers </c:v>
                </c:pt>
              </c:strCache>
            </c:strRef>
          </c:cat>
          <c:val>
            <c:numRef>
              <c:f>Feuil1!$B$2:$B$15</c:f>
              <c:numCache>
                <c:formatCode>General</c:formatCode>
                <c:ptCount val="14"/>
                <c:pt idx="0">
                  <c:v>373</c:v>
                </c:pt>
                <c:pt idx="1">
                  <c:v>1452</c:v>
                </c:pt>
                <c:pt idx="2">
                  <c:v>403</c:v>
                </c:pt>
                <c:pt idx="3">
                  <c:v>293</c:v>
                </c:pt>
                <c:pt idx="4">
                  <c:v>249</c:v>
                </c:pt>
                <c:pt idx="5">
                  <c:v>805</c:v>
                </c:pt>
                <c:pt idx="6">
                  <c:v>873</c:v>
                </c:pt>
                <c:pt idx="7">
                  <c:v>252</c:v>
                </c:pt>
                <c:pt idx="8">
                  <c:v>196</c:v>
                </c:pt>
                <c:pt idx="9">
                  <c:v>1176</c:v>
                </c:pt>
                <c:pt idx="10">
                  <c:v>2035</c:v>
                </c:pt>
                <c:pt idx="11">
                  <c:v>47</c:v>
                </c:pt>
                <c:pt idx="12">
                  <c:v>184</c:v>
                </c:pt>
                <c:pt idx="13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74-4515-92D5-D5FC590087F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6611288"/>
        <c:axId val="416609976"/>
      </c:lineChart>
      <c:catAx>
        <c:axId val="41661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6609976"/>
        <c:crosses val="autoZero"/>
        <c:auto val="1"/>
        <c:lblAlgn val="ctr"/>
        <c:lblOffset val="100"/>
        <c:noMultiLvlLbl val="0"/>
      </c:catAx>
      <c:valAx>
        <c:axId val="416609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661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5160284451623036E-2"/>
                  <c:y val="-7.6672268907563026E-2"/>
                </c:manualLayout>
              </c:layout>
              <c:tx>
                <c:rich>
                  <a:bodyPr/>
                  <a:lstStyle/>
                  <a:p>
                    <a:fld id="{B004440E-0A33-4554-B1CA-13439ED72E82}" type="VALUE">
                      <a:rPr lang="en-US" b="1"/>
                      <a:pPr/>
                      <a:t>[VALEUR]</a:t>
                    </a:fld>
                    <a:endParaRPr lang="fr-F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A3C-44ED-92A5-DC54DE1AEC53}"/>
                </c:ext>
              </c:extLst>
            </c:dLbl>
            <c:dLbl>
              <c:idx val="11"/>
              <c:layout>
                <c:manualLayout>
                  <c:x val="-7.3726361127946372E-4"/>
                  <c:y val="-6.9949579831932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A3C-44ED-92A5-DC54DE1AE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Octobre </c:v>
                </c:pt>
                <c:pt idx="1">
                  <c:v>Novembre </c:v>
                </c:pt>
                <c:pt idx="2">
                  <c:v>Décembre </c:v>
                </c:pt>
                <c:pt idx="3">
                  <c:v>Janvier</c:v>
                </c:pt>
                <c:pt idx="4">
                  <c:v>Février </c:v>
                </c:pt>
                <c:pt idx="5">
                  <c:v>Mars </c:v>
                </c:pt>
                <c:pt idx="6">
                  <c:v>Avril </c:v>
                </c:pt>
                <c:pt idx="7">
                  <c:v>Mai </c:v>
                </c:pt>
                <c:pt idx="8">
                  <c:v>Juin</c:v>
                </c:pt>
                <c:pt idx="9">
                  <c:v>Juillet </c:v>
                </c:pt>
                <c:pt idx="10">
                  <c:v>Août </c:v>
                </c:pt>
                <c:pt idx="11">
                  <c:v>Septembre 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181</c:v>
                </c:pt>
                <c:pt idx="1">
                  <c:v>741</c:v>
                </c:pt>
                <c:pt idx="2">
                  <c:v>20237</c:v>
                </c:pt>
                <c:pt idx="3">
                  <c:v>58302</c:v>
                </c:pt>
                <c:pt idx="4">
                  <c:v>52153</c:v>
                </c:pt>
                <c:pt idx="5">
                  <c:v>22670</c:v>
                </c:pt>
                <c:pt idx="6">
                  <c:v>9239</c:v>
                </c:pt>
                <c:pt idx="7">
                  <c:v>13143</c:v>
                </c:pt>
                <c:pt idx="8">
                  <c:v>14727</c:v>
                </c:pt>
                <c:pt idx="9">
                  <c:v>29747</c:v>
                </c:pt>
                <c:pt idx="10">
                  <c:v>37217</c:v>
                </c:pt>
                <c:pt idx="11">
                  <c:v>19745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3C-44ED-92A5-DC54DE1AE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426848"/>
        <c:axId val="370426520"/>
      </c:lineChart>
      <c:catAx>
        <c:axId val="37042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0426520"/>
        <c:crosses val="autoZero"/>
        <c:auto val="1"/>
        <c:lblAlgn val="ctr"/>
        <c:lblOffset val="100"/>
        <c:noMultiLvlLbl val="0"/>
      </c:catAx>
      <c:valAx>
        <c:axId val="37042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042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b="1" dirty="0" smtClean="0"/>
              <a:t>Accueil </a:t>
            </a:r>
            <a:endParaRPr lang="fr-FR" sz="7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Saison 2016 - 2017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0117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92924" y="406940"/>
            <a:ext cx="8911687" cy="1280890"/>
          </a:xfrm>
        </p:spPr>
        <p:txBody>
          <a:bodyPr/>
          <a:lstStyle/>
          <a:p>
            <a:pPr algn="ctr"/>
            <a:r>
              <a:rPr lang="fr-FR" b="1" dirty="0" smtClean="0"/>
              <a:t>Les incontournables organisés par l’OT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2664637" y="1687830"/>
            <a:ext cx="4313864" cy="3777622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Les Pots d’accueil (été, hiver)</a:t>
            </a:r>
          </a:p>
          <a:p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Les Feux d’artifice</a:t>
            </a:r>
          </a:p>
          <a:p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Les Nocturnes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Revard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 et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Féclaz</a:t>
            </a:r>
            <a:endParaRPr lang="fr-FR" sz="2400" b="1" dirty="0">
              <a:solidFill>
                <a:schemeClr val="accent2">
                  <a:lumMod val="50000"/>
                </a:schemeClr>
              </a:solidFill>
              <a:cs typeface="MV Boli" panose="02000500030200090000" pitchFamily="2" charset="0"/>
            </a:endParaRPr>
          </a:p>
          <a:p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Le </a:t>
            </a: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14 Juillet </a:t>
            </a:r>
            <a:endParaRPr lang="fr-FR" sz="2400" b="1" dirty="0">
              <a:solidFill>
                <a:schemeClr val="accent2">
                  <a:lumMod val="50000"/>
                </a:schemeClr>
              </a:solidFill>
              <a:cs typeface="MV Boli" panose="02000500030200090000" pitchFamily="2" charset="0"/>
            </a:endParaRPr>
          </a:p>
          <a:p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La Fête des S’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Nailles</a:t>
            </a:r>
            <a:endParaRPr lang="fr-FR" sz="2400" b="1" dirty="0">
              <a:solidFill>
                <a:schemeClr val="accent2">
                  <a:lumMod val="50000"/>
                </a:schemeClr>
              </a:solidFill>
              <a:cs typeface="MV Boli" panose="02000500030200090000" pitchFamily="2" charset="0"/>
            </a:endParaRPr>
          </a:p>
          <a:p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La Fête des Alpages </a:t>
            </a:r>
          </a:p>
          <a:p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Le Vide grenier</a:t>
            </a: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36" y="1959177"/>
            <a:ext cx="4733683" cy="3550262"/>
          </a:xfrm>
        </p:spPr>
      </p:pic>
    </p:spTree>
    <p:extLst>
      <p:ext uri="{BB962C8B-B14F-4D97-AF65-F5344CB8AC3E}">
        <p14:creationId xmlns:p14="http://schemas.microsoft.com/office/powerpoint/2010/main" val="29529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+mn-lt"/>
                <a:cs typeface="MV Boli" panose="02000500030200090000" pitchFamily="2" charset="0"/>
              </a:rPr>
              <a:t>Les événements conventionnés et soutenus par l’OT</a:t>
            </a:r>
            <a:endParaRPr lang="fr-FR" b="1" dirty="0">
              <a:latin typeface="+mn-lt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6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Les Classiques du Prieuré</a:t>
            </a:r>
          </a:p>
          <a:p>
            <a:r>
              <a:rPr lang="fr-FR" sz="26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Blues au </a:t>
            </a:r>
            <a:r>
              <a:rPr lang="fr-FR" sz="2600" b="1" dirty="0" err="1" smtClean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Carcey</a:t>
            </a:r>
            <a:endParaRPr lang="fr-FR" sz="2600" b="1" dirty="0" smtClean="0">
              <a:solidFill>
                <a:schemeClr val="accent2">
                  <a:lumMod val="50000"/>
                </a:schemeClr>
              </a:solidFill>
              <a:cs typeface="MV Boli" panose="02000500030200090000" pitchFamily="2" charset="0"/>
            </a:endParaRPr>
          </a:p>
          <a:p>
            <a:r>
              <a:rPr lang="fr-FR" sz="2600" b="1" dirty="0" smtClean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Championnats de France de boules lyonnaises</a:t>
            </a:r>
            <a:endParaRPr lang="fr-FR" sz="2600" b="1" dirty="0">
              <a:solidFill>
                <a:schemeClr val="accent2">
                  <a:lumMod val="50000"/>
                </a:schemeClr>
              </a:solidFill>
              <a:cs typeface="MV Boli" panose="02000500030200090000" pitchFamily="2" charset="0"/>
            </a:endParaRPr>
          </a:p>
          <a:p>
            <a:r>
              <a:rPr lang="fr-FR" sz="26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Les </a:t>
            </a:r>
            <a:r>
              <a:rPr lang="fr-FR" sz="2600" b="1" dirty="0" err="1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Festi</a:t>
            </a:r>
            <a:r>
              <a:rPr lang="fr-FR" sz="26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fr-FR" sz="2600" b="1" dirty="0" err="1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Fécl</a:t>
            </a:r>
            <a:r>
              <a:rPr lang="fr-FR" sz="26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’</a:t>
            </a:r>
          </a:p>
          <a:p>
            <a:r>
              <a:rPr lang="fr-FR" sz="2600" b="1" dirty="0" smtClean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Les </a:t>
            </a:r>
            <a:r>
              <a:rPr lang="fr-FR" sz="26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Montées de SGR</a:t>
            </a:r>
          </a:p>
          <a:p>
            <a:r>
              <a:rPr lang="fr-FR" sz="2600" b="1" dirty="0" smtClean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La </a:t>
            </a:r>
            <a:r>
              <a:rPr lang="fr-FR" sz="26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Grande Odyssée SMBT</a:t>
            </a:r>
          </a:p>
          <a:p>
            <a:r>
              <a:rPr lang="fr-FR" sz="2600" b="1" dirty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Aix Ski </a:t>
            </a:r>
            <a:r>
              <a:rPr lang="fr-FR" sz="2600" b="1" dirty="0" err="1" smtClean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Invitational</a:t>
            </a:r>
            <a:endParaRPr lang="fr-FR" sz="2600" b="1" dirty="0" smtClean="0">
              <a:solidFill>
                <a:schemeClr val="accent2">
                  <a:lumMod val="50000"/>
                </a:schemeClr>
              </a:solidFill>
              <a:cs typeface="MV Boli" panose="02000500030200090000" pitchFamily="2" charset="0"/>
            </a:endParaRPr>
          </a:p>
          <a:p>
            <a:r>
              <a:rPr lang="fr-FR" sz="2600" b="1" dirty="0" smtClean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Ski club </a:t>
            </a:r>
            <a:r>
              <a:rPr lang="fr-FR" sz="2600" b="1" dirty="0" err="1" smtClean="0">
                <a:solidFill>
                  <a:schemeClr val="accent2">
                    <a:lumMod val="50000"/>
                  </a:schemeClr>
                </a:solidFill>
                <a:cs typeface="MV Boli" panose="02000500030200090000" pitchFamily="2" charset="0"/>
              </a:rPr>
              <a:t>Féclaz</a:t>
            </a:r>
            <a:endParaRPr lang="fr-FR" sz="2600" b="1" dirty="0">
              <a:solidFill>
                <a:schemeClr val="accent2">
                  <a:lumMod val="50000"/>
                </a:schemeClr>
              </a:solidFill>
              <a:cs typeface="MV Boli" panose="02000500030200090000" pitchFamily="2" charset="0"/>
            </a:endParaRPr>
          </a:p>
          <a:p>
            <a:endParaRPr lang="fr-FR" dirty="0"/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2133600"/>
            <a:ext cx="5185727" cy="3457540"/>
          </a:xfrm>
        </p:spPr>
      </p:pic>
    </p:spTree>
    <p:extLst>
      <p:ext uri="{BB962C8B-B14F-4D97-AF65-F5344CB8AC3E}">
        <p14:creationId xmlns:p14="http://schemas.microsoft.com/office/powerpoint/2010/main" val="39652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Les salons 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Carrefour Bassens et 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</a:rPr>
              <a:t>Chamnord</a:t>
            </a:r>
            <a:endParaRPr lang="fr-F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Lyon – Village des Neiges</a:t>
            </a:r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Paris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– St Germain des Neiges </a:t>
            </a: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Lyon 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– Salon du Randonneur</a:t>
            </a:r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Le Tour de France à Chambéry</a:t>
            </a:r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Aix Les Bains 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98" y="1310310"/>
            <a:ext cx="5288121" cy="4567013"/>
          </a:xfrm>
        </p:spPr>
      </p:pic>
    </p:spTree>
    <p:extLst>
      <p:ext uri="{BB962C8B-B14F-4D97-AF65-F5344CB8AC3E}">
        <p14:creationId xmlns:p14="http://schemas.microsoft.com/office/powerpoint/2010/main" val="40090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Quelques chiffres…</a:t>
            </a:r>
            <a:endParaRPr lang="fr-FR" b="1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812222"/>
              </p:ext>
            </p:extLst>
          </p:nvPr>
        </p:nvGraphicFramePr>
        <p:xfrm>
          <a:off x="2589213" y="2133600"/>
          <a:ext cx="8915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73927405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953676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Dépenses</a:t>
                      </a:r>
                      <a:endParaRPr lang="fr-FR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47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Feux d’artifice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8100 €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14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Les Montées</a:t>
                      </a:r>
                      <a:r>
                        <a:rPr lang="fr-FR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SGR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1500</a:t>
                      </a:r>
                      <a:r>
                        <a:rPr lang="fr-FR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€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393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 Grande Odyssée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17000</a:t>
                      </a:r>
                      <a:r>
                        <a:rPr lang="fr-FR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€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477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Aix Ski </a:t>
                      </a:r>
                      <a:r>
                        <a:rPr lang="fr-FR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Invitational</a:t>
                      </a:r>
                      <a:endParaRPr lang="fr-FR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2000 €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9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Ski club La </a:t>
                      </a:r>
                      <a:r>
                        <a:rPr lang="fr-FR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Féclaz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1500</a:t>
                      </a:r>
                      <a:r>
                        <a:rPr lang="fr-FR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€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0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Comité bouliste de Savoie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1500 €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805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1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Merci !</a:t>
            </a:r>
            <a:endParaRPr lang="fr-FR" b="1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61" y="308610"/>
            <a:ext cx="2980895" cy="6549390"/>
          </a:xfrm>
        </p:spPr>
      </p:pic>
    </p:spTree>
    <p:extLst>
      <p:ext uri="{BB962C8B-B14F-4D97-AF65-F5344CB8AC3E}">
        <p14:creationId xmlns:p14="http://schemas.microsoft.com/office/powerpoint/2010/main" val="1310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800" b="1" dirty="0" smtClean="0"/>
              <a:t>Fréquentation été 2016 </a:t>
            </a:r>
            <a:endParaRPr lang="fr-FR" sz="4800" b="1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72677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85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 smtClean="0"/>
              <a:t>Demandes</a:t>
            </a:r>
            <a:r>
              <a:rPr lang="fr-FR" sz="4800" dirty="0" smtClean="0"/>
              <a:t> </a:t>
            </a:r>
            <a:r>
              <a:rPr lang="fr-FR" sz="4800" b="1" dirty="0" smtClean="0"/>
              <a:t>été 2016</a:t>
            </a:r>
            <a:endParaRPr lang="fr-FR" sz="4800" b="1" dirty="0"/>
          </a:p>
        </p:txBody>
      </p:sp>
      <p:graphicFrame>
        <p:nvGraphicFramePr>
          <p:cNvPr id="17" name="Espace réservé du contenu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519658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01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800" b="1" dirty="0" smtClean="0"/>
              <a:t>Fréquentation Hiver </a:t>
            </a:r>
            <a:br>
              <a:rPr lang="fr-FR" sz="4800" b="1" dirty="0" smtClean="0"/>
            </a:br>
            <a:r>
              <a:rPr lang="fr-FR" sz="4000" b="1" dirty="0" smtClean="0"/>
              <a:t>2016 - 2017</a:t>
            </a:r>
            <a:endParaRPr lang="fr-FR" sz="4000" b="1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152007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5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Demandes Hiver 2016 - 2017</a:t>
            </a:r>
            <a:endParaRPr lang="fr-FR" b="1" dirty="0"/>
          </a:p>
        </p:txBody>
      </p:sp>
      <p:graphicFrame>
        <p:nvGraphicFramePr>
          <p:cNvPr id="32" name="Espace réservé du contenu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178790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09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 smtClean="0"/>
              <a:t>Les Visiteurs </a:t>
            </a:r>
            <a:endParaRPr lang="fr-FR" sz="48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725930"/>
            <a:ext cx="10598057" cy="4823460"/>
          </a:xfrm>
        </p:spPr>
      </p:pic>
    </p:spTree>
    <p:extLst>
      <p:ext uri="{BB962C8B-B14F-4D97-AF65-F5344CB8AC3E}">
        <p14:creationId xmlns:p14="http://schemas.microsoft.com/office/powerpoint/2010/main" val="14596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 smtClean="0"/>
              <a:t>Les visites des internautes</a:t>
            </a:r>
            <a:endParaRPr lang="fr-FR" sz="4800" b="1" dirty="0"/>
          </a:p>
        </p:txBody>
      </p:sp>
      <p:graphicFrame>
        <p:nvGraphicFramePr>
          <p:cNvPr id="21" name="Espace réservé du contenu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917141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40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50884" y="3193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 smtClean="0"/>
              <a:t>Les comportements sur le site </a:t>
            </a:r>
            <a:endParaRPr lang="fr-FR" sz="4800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63" y="1481959"/>
            <a:ext cx="10345089" cy="4740165"/>
          </a:xfrm>
        </p:spPr>
      </p:pic>
    </p:spTree>
    <p:extLst>
      <p:ext uri="{BB962C8B-B14F-4D97-AF65-F5344CB8AC3E}">
        <p14:creationId xmlns:p14="http://schemas.microsoft.com/office/powerpoint/2010/main" val="24679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7200" b="1" dirty="0" smtClean="0"/>
              <a:t>Animations Evénements</a:t>
            </a:r>
            <a:endParaRPr lang="fr-FR" sz="7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Saison 2016 - 2017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21593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685</TotalTime>
  <Words>203</Words>
  <Application>Microsoft Office PowerPoint</Application>
  <PresentationFormat>Grand écran</PresentationFormat>
  <Paragraphs>78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MV Boli</vt:lpstr>
      <vt:lpstr>Wingdings 3</vt:lpstr>
      <vt:lpstr>Brin</vt:lpstr>
      <vt:lpstr>Accueil </vt:lpstr>
      <vt:lpstr>Fréquentation été 2016 </vt:lpstr>
      <vt:lpstr>Demandes été 2016</vt:lpstr>
      <vt:lpstr>Fréquentation Hiver  2016 - 2017</vt:lpstr>
      <vt:lpstr>Demandes Hiver 2016 - 2017</vt:lpstr>
      <vt:lpstr>Les Visiteurs </vt:lpstr>
      <vt:lpstr>Les visites des internautes</vt:lpstr>
      <vt:lpstr>Les comportements sur le site </vt:lpstr>
      <vt:lpstr>Animations Evénements</vt:lpstr>
      <vt:lpstr>Les incontournables organisés par l’OT</vt:lpstr>
      <vt:lpstr>Les événements conventionnés et soutenus par l’OT</vt:lpstr>
      <vt:lpstr>Les salons </vt:lpstr>
      <vt:lpstr>Quelques chiffres…</vt:lpstr>
      <vt:lpstr>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Accueil</dc:title>
  <dc:creator>Windows User</dc:creator>
  <cp:lastModifiedBy>Windows User</cp:lastModifiedBy>
  <cp:revision>34</cp:revision>
  <dcterms:created xsi:type="dcterms:W3CDTF">2018-01-20T09:05:35Z</dcterms:created>
  <dcterms:modified xsi:type="dcterms:W3CDTF">2018-02-06T09:56:32Z</dcterms:modified>
</cp:coreProperties>
</file>