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70" r:id="rId8"/>
    <p:sldId id="262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07322266605258E-2"/>
          <c:y val="1.917494326579381E-2"/>
          <c:w val="0.92158815084011936"/>
          <c:h val="0.8291098444155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Téléphone Féclaz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2735042735042739E-3"/>
                  <c:y val="-6.5263018593264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163-4C83-81AE-6CA6E4AD9A1B}"/>
                </c:ext>
              </c:extLst>
            </c:dLbl>
            <c:dLbl>
              <c:idx val="1"/>
              <c:layout>
                <c:manualLayout>
                  <c:x val="-1.3087293587875355E-3"/>
                  <c:y val="2.1955822937862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163-4C83-81AE-6CA6E4AD9A1B}"/>
                </c:ext>
              </c:extLst>
            </c:dLbl>
            <c:dLbl>
              <c:idx val="2"/>
              <c:layout>
                <c:manualLayout>
                  <c:x val="-3.8909451282755718E-3"/>
                  <c:y val="1.185947262210201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63-4C83-81AE-6CA6E4AD9A1B}"/>
                </c:ext>
              </c:extLst>
            </c:dLbl>
            <c:dLbl>
              <c:idx val="3"/>
              <c:layout>
                <c:manualLayout>
                  <c:x val="-5.6980056980056983E-3"/>
                  <c:y val="-1.2103487064117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163-4C83-81AE-6CA6E4AD9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Décembre</c:v>
                </c:pt>
                <c:pt idx="1">
                  <c:v>Janvier</c:v>
                </c:pt>
                <c:pt idx="2">
                  <c:v>Février</c:v>
                </c:pt>
                <c:pt idx="3">
                  <c:v>Mars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2216</c:v>
                </c:pt>
                <c:pt idx="1">
                  <c:v>2421</c:v>
                </c:pt>
                <c:pt idx="2">
                  <c:v>2096</c:v>
                </c:pt>
                <c:pt idx="3">
                  <c:v>1191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3-4C83-81AE-6CA6E4AD9A1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Physique Féclaz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805634213854002E-3"/>
                  <c:y val="5.11913710316726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163-4C83-81AE-6CA6E4AD9A1B}"/>
                </c:ext>
              </c:extLst>
            </c:dLbl>
            <c:dLbl>
              <c:idx val="1"/>
              <c:layout>
                <c:manualLayout>
                  <c:x val="1.4689607351647614E-2"/>
                  <c:y val="5.6968221495292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63-4C83-81AE-6CA6E4AD9A1B}"/>
                </c:ext>
              </c:extLst>
            </c:dLbl>
            <c:dLbl>
              <c:idx val="2"/>
              <c:layout>
                <c:manualLayout>
                  <c:x val="-3.3171652015252573E-4"/>
                  <c:y val="5.2120591667614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163-4C83-81AE-6CA6E4AD9A1B}"/>
                </c:ext>
              </c:extLst>
            </c:dLbl>
            <c:dLbl>
              <c:idx val="3"/>
              <c:layout>
                <c:manualLayout>
                  <c:x val="5.6980056980056983E-3"/>
                  <c:y val="-4.4483557202408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163-4C83-81AE-6CA6E4AD9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Décembre</c:v>
                </c:pt>
                <c:pt idx="1">
                  <c:v>Janvier</c:v>
                </c:pt>
                <c:pt idx="2">
                  <c:v>Février</c:v>
                </c:pt>
                <c:pt idx="3">
                  <c:v>Mars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1552</c:v>
                </c:pt>
                <c:pt idx="1">
                  <c:v>2466</c:v>
                </c:pt>
                <c:pt idx="2">
                  <c:v>2734</c:v>
                </c:pt>
                <c:pt idx="3">
                  <c:v>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3-4C83-81AE-6CA6E4AD9A1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Téléphone Revard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8871435188248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163-4C83-81AE-6CA6E4AD9A1B}"/>
                </c:ext>
              </c:extLst>
            </c:dLbl>
            <c:dLbl>
              <c:idx val="1"/>
              <c:layout>
                <c:manualLayout>
                  <c:x val="-5.223111552008202E-17"/>
                  <c:y val="1.266591676040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63-4C83-81AE-6CA6E4AD9A1B}"/>
                </c:ext>
              </c:extLst>
            </c:dLbl>
            <c:dLbl>
              <c:idx val="2"/>
              <c:layout>
                <c:manualLayout>
                  <c:x val="1.2992319390903698E-3"/>
                  <c:y val="9.8209067338774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163-4C83-81AE-6CA6E4AD9A1B}"/>
                </c:ext>
              </c:extLst>
            </c:dLbl>
            <c:dLbl>
              <c:idx val="3"/>
              <c:layout>
                <c:manualLayout>
                  <c:x val="-1.0446223104016404E-16"/>
                  <c:y val="9.3053662409845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163-4C83-81AE-6CA6E4AD9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Décembre</c:v>
                </c:pt>
                <c:pt idx="1">
                  <c:v>Janvier</c:v>
                </c:pt>
                <c:pt idx="2">
                  <c:v>Février</c:v>
                </c:pt>
                <c:pt idx="3">
                  <c:v>Mars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125</c:v>
                </c:pt>
                <c:pt idx="1">
                  <c:v>127</c:v>
                </c:pt>
                <c:pt idx="2">
                  <c:v>180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3-4C83-81AE-6CA6E4AD9A1B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Physique Revard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4537093119770285E-2"/>
                  <c:y val="-9.075630252100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63-4C83-81AE-6CA6E4AD9A1B}"/>
                </c:ext>
              </c:extLst>
            </c:dLbl>
            <c:dLbl>
              <c:idx val="2"/>
              <c:layout>
                <c:manualLayout>
                  <c:x val="-2.2161765035780785E-2"/>
                  <c:y val="-8.4033613445378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63-4C83-81AE-6CA6E4AD9A1B}"/>
                </c:ext>
              </c:extLst>
            </c:dLbl>
            <c:dLbl>
              <c:idx val="3"/>
              <c:layout>
                <c:manualLayout>
                  <c:x val="7.9023936110549243E-3"/>
                  <c:y val="3.3613445378151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63-4C83-81AE-6CA6E4AD9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Décembre</c:v>
                </c:pt>
                <c:pt idx="1">
                  <c:v>Janvier</c:v>
                </c:pt>
                <c:pt idx="2">
                  <c:v>Février</c:v>
                </c:pt>
                <c:pt idx="3">
                  <c:v>Mars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56</c:v>
                </c:pt>
                <c:pt idx="1">
                  <c:v>62</c:v>
                </c:pt>
                <c:pt idx="2">
                  <c:v>319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63-4C83-81AE-6CA6E4AD9A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0166472"/>
        <c:axId val="340163520"/>
      </c:barChart>
      <c:catAx>
        <c:axId val="34016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0163520"/>
        <c:crosses val="autoZero"/>
        <c:auto val="1"/>
        <c:lblAlgn val="ctr"/>
        <c:lblOffset val="100"/>
        <c:noMultiLvlLbl val="0"/>
      </c:catAx>
      <c:valAx>
        <c:axId val="3401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016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3692987259127"/>
          <c:y val="7.0479599141016466E-2"/>
          <c:w val="0.86467953756894733"/>
          <c:h val="0.5347512087304876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134643425982008E-2"/>
                  <c:y val="-6.8361278369615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D0-4FA5-AC5E-AA764CC11000}"/>
                </c:ext>
              </c:extLst>
            </c:dLbl>
            <c:dLbl>
              <c:idx val="1"/>
              <c:layout>
                <c:manualLayout>
                  <c:x val="-2.6285640576979186E-2"/>
                  <c:y val="-5.8277244756170188E-2"/>
                </c:manualLayout>
              </c:layout>
              <c:spPr>
                <a:noFill/>
                <a:ln w="381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D0-4FA5-AC5E-AA764CC11000}"/>
                </c:ext>
              </c:extLst>
            </c:dLbl>
            <c:dLbl>
              <c:idx val="2"/>
              <c:layout>
                <c:manualLayout>
                  <c:x val="-5.4553869739091612E-2"/>
                  <c:y val="3.1013901040147677E-2"/>
                </c:manualLayout>
              </c:layout>
              <c:spPr>
                <a:noFill/>
                <a:ln w="381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511823508001894E-2"/>
                      <c:h val="6.87317620650954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D0-4FA5-AC5E-AA764CC11000}"/>
                </c:ext>
              </c:extLst>
            </c:dLbl>
            <c:dLbl>
              <c:idx val="3"/>
              <c:layout>
                <c:manualLayout>
                  <c:x val="-2.3476371631152026E-2"/>
                  <c:y val="3.025691681012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4D0-4FA5-AC5E-AA764CC11000}"/>
                </c:ext>
              </c:extLst>
            </c:dLbl>
            <c:dLbl>
              <c:idx val="5"/>
              <c:layout>
                <c:manualLayout>
                  <c:x val="-1.9531882322084127E-2"/>
                  <c:y val="-5.1200897867564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4D0-4FA5-AC5E-AA764CC11000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2206FA-FA16-4CEF-8556-6CA570CF35FA}" type="VALUE"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 w="381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4D0-4FA5-AC5E-AA764CC11000}"/>
                </c:ext>
              </c:extLst>
            </c:dLbl>
            <c:dLbl>
              <c:idx val="8"/>
              <c:layout>
                <c:manualLayout>
                  <c:x val="1.697069700561913E-2"/>
                  <c:y val="-1.91962277631212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F1DB2F-8FE4-4020-8C06-467913A55E5A}" type="VALUE">
                      <a:rPr lang="en-US" sz="1600" b="1" i="0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 w="381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58813591897887E-2"/>
                      <c:h val="5.37472714900536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1A9-48C7-B2AE-4D9E1F025FAF}"/>
                </c:ext>
              </c:extLst>
            </c:dLbl>
            <c:dLbl>
              <c:idx val="9"/>
              <c:layout>
                <c:manualLayout>
                  <c:x val="-1.9032096081703111E-2"/>
                  <c:y val="-3.9834742879362305E-2"/>
                </c:manualLayout>
              </c:layout>
              <c:spPr>
                <a:noFill/>
                <a:ln w="381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4D0-4FA5-AC5E-AA764CC11000}"/>
                </c:ext>
              </c:extLst>
            </c:dLbl>
            <c:dLbl>
              <c:idx val="10"/>
              <c:layout>
                <c:manualLayout>
                  <c:x val="-4.0717507834296847E-2"/>
                  <c:y val="3.37687460784573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297B90-FFB5-4602-A6D2-D299CF9985C9}" type="VALUE">
                      <a:rPr lang="en-US" sz="1600" b="1" i="0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2">
                              <a:lumMod val="50000"/>
                            </a:schemeClr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 w="381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58625280068668E-2"/>
                      <c:h val="5.5387293759997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4D0-4FA5-AC5E-AA764CC11000}"/>
                </c:ext>
              </c:extLst>
            </c:dLbl>
            <c:spPr>
              <a:noFill/>
              <a:ln w="381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Docs et environs</c:v>
                </c:pt>
                <c:pt idx="1">
                  <c:v>Météo / Fart / Pistes / Neige</c:v>
                </c:pt>
                <c:pt idx="2">
                  <c:v>Commerces </c:v>
                </c:pt>
                <c:pt idx="3">
                  <c:v>Hébergement </c:v>
                </c:pt>
                <c:pt idx="4">
                  <c:v>Animations, événements </c:v>
                </c:pt>
                <c:pt idx="5">
                  <c:v>Activités hiver </c:v>
                </c:pt>
                <c:pt idx="6">
                  <c:v>Transport / Etat des routes</c:v>
                </c:pt>
                <c:pt idx="7">
                  <c:v>Forfaits </c:v>
                </c:pt>
                <c:pt idx="8">
                  <c:v>Camping car </c:v>
                </c:pt>
                <c:pt idx="9">
                  <c:v>Randonnées raquettes / pédestres </c:v>
                </c:pt>
                <c:pt idx="10">
                  <c:v>ESF </c:v>
                </c:pt>
                <c:pt idx="11">
                  <c:v>Salle hors sac 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679</c:v>
                </c:pt>
                <c:pt idx="1">
                  <c:v>2284</c:v>
                </c:pt>
                <c:pt idx="2">
                  <c:v>641</c:v>
                </c:pt>
                <c:pt idx="3">
                  <c:v>380</c:v>
                </c:pt>
                <c:pt idx="4">
                  <c:v>888</c:v>
                </c:pt>
                <c:pt idx="5">
                  <c:v>601</c:v>
                </c:pt>
                <c:pt idx="6">
                  <c:v>1139</c:v>
                </c:pt>
                <c:pt idx="7">
                  <c:v>1323</c:v>
                </c:pt>
                <c:pt idx="8">
                  <c:v>71</c:v>
                </c:pt>
                <c:pt idx="9">
                  <c:v>2361</c:v>
                </c:pt>
                <c:pt idx="10">
                  <c:v>271</c:v>
                </c:pt>
                <c:pt idx="11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D0-4FA5-AC5E-AA764CC110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0208880"/>
        <c:axId val="360209536"/>
      </c:lineChart>
      <c:catAx>
        <c:axId val="36020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0209536"/>
        <c:crosses val="autoZero"/>
        <c:auto val="1"/>
        <c:lblAlgn val="ctr"/>
        <c:lblOffset val="100"/>
        <c:noMultiLvlLbl val="0"/>
      </c:catAx>
      <c:valAx>
        <c:axId val="36020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020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E7-47A5-BFCE-5B763A5FA07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7-47A5-BFCE-5B763A5FA0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E7-47A5-BFCE-5B763A5FA0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Téléphone Féclaz</c:v>
                </c:pt>
                <c:pt idx="1">
                  <c:v>Physique Féclaz</c:v>
                </c:pt>
                <c:pt idx="2">
                  <c:v>Physique Revard Juillet / Août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1238</c:v>
                </c:pt>
                <c:pt idx="1">
                  <c:v>3774</c:v>
                </c:pt>
                <c:pt idx="2">
                  <c:v>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7-47A5-BFCE-5B763A5FA07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Téléphone Féclaz</c:v>
                </c:pt>
                <c:pt idx="1">
                  <c:v>Physique Féclaz</c:v>
                </c:pt>
                <c:pt idx="2">
                  <c:v>Physique Revard Juillet / Août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D9E7-47A5-BFCE-5B763A5FA07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Téléphone Féclaz</c:v>
                </c:pt>
                <c:pt idx="1">
                  <c:v>Physique Féclaz</c:v>
                </c:pt>
                <c:pt idx="2">
                  <c:v>Physique Revard Juillet / Août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D9E7-47A5-BFCE-5B763A5FA0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558872"/>
        <c:axId val="364565760"/>
      </c:barChart>
      <c:catAx>
        <c:axId val="36455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4565760"/>
        <c:crosses val="autoZero"/>
        <c:auto val="1"/>
        <c:lblAlgn val="ctr"/>
        <c:lblOffset val="100"/>
        <c:noMultiLvlLbl val="0"/>
      </c:catAx>
      <c:valAx>
        <c:axId val="36456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455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9098138044594"/>
          <c:y val="1.9563531732648656E-2"/>
          <c:w val="0.88050079291868755"/>
          <c:h val="0.577248738862899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9372963301178841E-2"/>
                  <c:y val="-6.403415662016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A8-498E-8848-6693A423CDD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3A8-498E-8848-6693A423CDD8}"/>
                </c:ext>
              </c:extLst>
            </c:dLbl>
            <c:dLbl>
              <c:idx val="5"/>
              <c:layout>
                <c:manualLayout>
                  <c:x val="-1.6928440569212142E-2"/>
                  <c:y val="-5.7099171859245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A8-498E-8848-6693A423CDD8}"/>
                </c:ext>
              </c:extLst>
            </c:dLbl>
            <c:dLbl>
              <c:idx val="6"/>
              <c:layout>
                <c:manualLayout>
                  <c:x val="-5.9471940361389627E-2"/>
                  <c:y val="-7.71017169267078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A8-498E-8848-6693A423CDD8}"/>
                </c:ext>
              </c:extLst>
            </c:dLbl>
            <c:dLbl>
              <c:idx val="8"/>
              <c:layout>
                <c:manualLayout>
                  <c:x val="-1.8907157694247053E-2"/>
                  <c:y val="-4.7571156564642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A8-498E-8848-6693A423CDD8}"/>
                </c:ext>
              </c:extLst>
            </c:dLbl>
            <c:dLbl>
              <c:idx val="11"/>
              <c:layout>
                <c:manualLayout>
                  <c:x val="7.9278477472506988E-3"/>
                  <c:y val="-1.5941671720433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A8-498E-8848-6693A423CDD8}"/>
                </c:ext>
              </c:extLst>
            </c:dLbl>
            <c:dLbl>
              <c:idx val="12"/>
              <c:spPr>
                <a:solidFill>
                  <a:schemeClr val="bg1"/>
                </a:solidFill>
                <a:ln w="2857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3A8-498E-8848-6693A423CDD8}"/>
                </c:ext>
              </c:extLst>
            </c:dLbl>
            <c:dLbl>
              <c:idx val="13"/>
              <c:layout>
                <c:manualLayout>
                  <c:x val="2.6949449437847317E-3"/>
                  <c:y val="-4.6123838488895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A8-498E-8848-6693A423CDD8}"/>
                </c:ext>
              </c:extLst>
            </c:dLbl>
            <c:dLbl>
              <c:idx val="14"/>
              <c:layout>
                <c:manualLayout>
                  <c:x val="-6.2135570296291106E-4"/>
                  <c:y val="-4.6123838488895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A8-498E-8848-6693A423C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Feuil1!$A$2:$A$16</c:f>
              <c:strCache>
                <c:ptCount val="15"/>
                <c:pt idx="0">
                  <c:v>Demande de docs 311</c:v>
                </c:pt>
                <c:pt idx="1">
                  <c:v>Environs météo, pistes 335</c:v>
                </c:pt>
                <c:pt idx="2">
                  <c:v>Commerces 358</c:v>
                </c:pt>
                <c:pt idx="3">
                  <c:v>Hébergement 217</c:v>
                </c:pt>
                <c:pt idx="4">
                  <c:v>Activités été 1145</c:v>
                </c:pt>
                <c:pt idx="5">
                  <c:v>Animations, événements 521</c:v>
                </c:pt>
                <c:pt idx="6">
                  <c:v>Activités hiver 88</c:v>
                </c:pt>
                <c:pt idx="7">
                  <c:v>Interne, divers 766</c:v>
                </c:pt>
                <c:pt idx="8">
                  <c:v>Transport 164</c:v>
                </c:pt>
                <c:pt idx="9">
                  <c:v>Orientation 73</c:v>
                </c:pt>
                <c:pt idx="10">
                  <c:v>Forfaits 361</c:v>
                </c:pt>
                <c:pt idx="11">
                  <c:v>Camping car 117</c:v>
                </c:pt>
                <c:pt idx="12">
                  <c:v>Randonnées pédestres 1941</c:v>
                </c:pt>
                <c:pt idx="13">
                  <c:v>VTT  511</c:v>
                </c:pt>
                <c:pt idx="14">
                  <c:v>ESF 21</c:v>
                </c:pt>
              </c:strCache>
            </c:str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311</c:v>
                </c:pt>
                <c:pt idx="1">
                  <c:v>335</c:v>
                </c:pt>
                <c:pt idx="2">
                  <c:v>358</c:v>
                </c:pt>
                <c:pt idx="3">
                  <c:v>217</c:v>
                </c:pt>
                <c:pt idx="4">
                  <c:v>1145</c:v>
                </c:pt>
                <c:pt idx="5">
                  <c:v>521</c:v>
                </c:pt>
                <c:pt idx="6">
                  <c:v>88</c:v>
                </c:pt>
                <c:pt idx="7">
                  <c:v>766</c:v>
                </c:pt>
                <c:pt idx="8">
                  <c:v>164</c:v>
                </c:pt>
                <c:pt idx="9">
                  <c:v>73</c:v>
                </c:pt>
                <c:pt idx="10">
                  <c:v>361</c:v>
                </c:pt>
                <c:pt idx="11">
                  <c:v>117</c:v>
                </c:pt>
                <c:pt idx="12">
                  <c:v>1941</c:v>
                </c:pt>
                <c:pt idx="13">
                  <c:v>511</c:v>
                </c:pt>
                <c:pt idx="1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A8-498E-8848-6693A423CDD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8039280"/>
        <c:axId val="278038624"/>
      </c:lineChart>
      <c:catAx>
        <c:axId val="2780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8038624"/>
        <c:crosses val="autoZero"/>
        <c:auto val="1"/>
        <c:lblAlgn val="ctr"/>
        <c:lblOffset val="100"/>
        <c:noMultiLvlLbl val="0"/>
      </c:catAx>
      <c:valAx>
        <c:axId val="2780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803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b="1" dirty="0" smtClean="0"/>
              <a:t>Accueil 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Saisons 2017 - 2018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0117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Un Chiffre ou deux !</a:t>
            </a:r>
            <a:endParaRPr lang="fr-FR" b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804598"/>
              </p:ext>
            </p:extLst>
          </p:nvPr>
        </p:nvGraphicFramePr>
        <p:xfrm>
          <a:off x="2589213" y="2133600"/>
          <a:ext cx="8915400" cy="196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73927405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95367606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202788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Dépenses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Recettes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7745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Grande Odyssée </a:t>
                      </a:r>
                      <a:r>
                        <a:rPr lang="fr-FR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SMBT</a:t>
                      </a:r>
                      <a:endParaRPr lang="fr-FR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15220 €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47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 Vide Grenier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9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</a:t>
                      </a:r>
                      <a:r>
                        <a:rPr lang="fr-FR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Fête des S’</a:t>
                      </a:r>
                      <a:r>
                        <a:rPr lang="fr-FR" b="1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Nailles</a:t>
                      </a:r>
                      <a:endParaRPr lang="fr-FR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98 €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 Fête des Alpages</a:t>
                      </a:r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2310 €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0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696620" y="765512"/>
            <a:ext cx="8911687" cy="1280890"/>
          </a:xfrm>
        </p:spPr>
        <p:txBody>
          <a:bodyPr/>
          <a:lstStyle/>
          <a:p>
            <a:pPr algn="ctr"/>
            <a:r>
              <a:rPr lang="fr-FR" b="1" dirty="0" smtClean="0"/>
              <a:t>Merci et bonne saison !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1888518"/>
            <a:ext cx="7075170" cy="4583562"/>
          </a:xfrm>
        </p:spPr>
      </p:pic>
    </p:spTree>
    <p:extLst>
      <p:ext uri="{BB962C8B-B14F-4D97-AF65-F5344CB8AC3E}">
        <p14:creationId xmlns:p14="http://schemas.microsoft.com/office/powerpoint/2010/main" val="1310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6983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fr-FR" b="1" dirty="0" smtClean="0"/>
              <a:t>Fréquentation Hiver </a:t>
            </a:r>
            <a:br>
              <a:rPr lang="fr-FR" b="1" dirty="0" smtClean="0"/>
            </a:br>
            <a:r>
              <a:rPr lang="fr-FR" b="1" dirty="0" smtClean="0"/>
              <a:t>2017 – 2018    total : 17403 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481163"/>
              </p:ext>
            </p:extLst>
          </p:nvPr>
        </p:nvGraphicFramePr>
        <p:xfrm>
          <a:off x="2055044" y="1687398"/>
          <a:ext cx="9775006" cy="517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5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7451" y="274320"/>
            <a:ext cx="9047162" cy="1630680"/>
          </a:xfrm>
        </p:spPr>
        <p:txBody>
          <a:bodyPr/>
          <a:lstStyle/>
          <a:p>
            <a:pPr algn="ctr"/>
            <a:r>
              <a:rPr lang="fr-FR" b="1" dirty="0" smtClean="0"/>
              <a:t>Demandes Hiver 2017 - 2018</a:t>
            </a:r>
            <a:endParaRPr lang="fr-FR" b="1" dirty="0"/>
          </a:p>
        </p:txBody>
      </p:sp>
      <p:graphicFrame>
        <p:nvGraphicFramePr>
          <p:cNvPr id="18" name="Espace réservé du contenu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587404"/>
              </p:ext>
            </p:extLst>
          </p:nvPr>
        </p:nvGraphicFramePr>
        <p:xfrm>
          <a:off x="1177290" y="902970"/>
          <a:ext cx="11014709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9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8" cy="150187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/>
              <a:t>Fréquentation été 2018</a:t>
            </a:r>
            <a:br>
              <a:rPr lang="fr-FR" sz="4800" b="1" dirty="0" smtClean="0"/>
            </a:br>
            <a:r>
              <a:rPr lang="fr-FR" sz="4800" b="1" dirty="0" smtClean="0"/>
              <a:t>Total : 6515 </a:t>
            </a:r>
            <a:br>
              <a:rPr lang="fr-FR" sz="4800" b="1" dirty="0" smtClean="0"/>
            </a:br>
            <a:endParaRPr lang="fr-FR" sz="4800" b="1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58571"/>
              </p:ext>
            </p:extLst>
          </p:nvPr>
        </p:nvGraphicFramePr>
        <p:xfrm>
          <a:off x="1565910" y="2125980"/>
          <a:ext cx="1029843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6727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/>
              <a:t>Demandes</a:t>
            </a:r>
            <a:r>
              <a:rPr lang="fr-FR" sz="4800" dirty="0" smtClean="0"/>
              <a:t> </a:t>
            </a:r>
            <a:r>
              <a:rPr lang="fr-FR" sz="4800" b="1" dirty="0" smtClean="0"/>
              <a:t>été 2018</a:t>
            </a:r>
            <a:endParaRPr lang="fr-FR" sz="4800" b="1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215951"/>
              </p:ext>
            </p:extLst>
          </p:nvPr>
        </p:nvGraphicFramePr>
        <p:xfrm>
          <a:off x="1154431" y="1383030"/>
          <a:ext cx="10350182" cy="510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1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377190"/>
            <a:ext cx="8911687" cy="8686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/>
              <a:t>Les Visiteurs sur le site </a:t>
            </a:r>
            <a:br>
              <a:rPr lang="fr-FR" sz="2800" b="1" dirty="0" smtClean="0"/>
            </a:br>
            <a:r>
              <a:rPr lang="fr-FR" sz="2800" b="1" dirty="0" smtClean="0"/>
              <a:t>Du 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décembre 2017 au 3 décembre 2018</a:t>
            </a:r>
            <a:endParaRPr lang="fr-FR" sz="2800" b="1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337309"/>
            <a:ext cx="11711939" cy="5520691"/>
          </a:xfrm>
        </p:spPr>
      </p:pic>
    </p:spTree>
    <p:extLst>
      <p:ext uri="{BB962C8B-B14F-4D97-AF65-F5344CB8AC3E}">
        <p14:creationId xmlns:p14="http://schemas.microsoft.com/office/powerpoint/2010/main" val="14596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4630"/>
          </a:xfrm>
        </p:spPr>
        <p:txBody>
          <a:bodyPr/>
          <a:lstStyle/>
          <a:p>
            <a:pPr algn="ctr"/>
            <a:r>
              <a:rPr lang="fr-FR" b="1" dirty="0" smtClean="0"/>
              <a:t>Les pages 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0" y="1245870"/>
            <a:ext cx="11202170" cy="5486400"/>
          </a:xfrm>
        </p:spPr>
      </p:pic>
    </p:spTree>
    <p:extLst>
      <p:ext uri="{BB962C8B-B14F-4D97-AF65-F5344CB8AC3E}">
        <p14:creationId xmlns:p14="http://schemas.microsoft.com/office/powerpoint/2010/main" val="29956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/>
              <a:t>Animations </a:t>
            </a:r>
            <a:r>
              <a:rPr lang="fr-FR" sz="7200" b="1" dirty="0" smtClean="0"/>
              <a:t> </a:t>
            </a:r>
            <a:r>
              <a:rPr lang="fr-FR" sz="7200" b="1" dirty="0" smtClean="0"/>
              <a:t>Evénement </a:t>
            </a:r>
            <a:r>
              <a:rPr lang="fr-FR" sz="7200" b="1" dirty="0" smtClean="0"/>
              <a:t> </a:t>
            </a:r>
            <a:endParaRPr lang="fr-FR" sz="7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Saison 2017 - 2018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1593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92924" y="406940"/>
            <a:ext cx="8911687" cy="1280890"/>
          </a:xfrm>
        </p:spPr>
        <p:txBody>
          <a:bodyPr/>
          <a:lstStyle/>
          <a:p>
            <a:pPr algn="ctr"/>
            <a:r>
              <a:rPr lang="fr-FR" b="1" dirty="0" smtClean="0"/>
              <a:t>Les incontournables </a:t>
            </a:r>
            <a:r>
              <a:rPr lang="fr-FR" b="1" dirty="0" err="1" smtClean="0"/>
              <a:t>co</a:t>
            </a:r>
            <a:r>
              <a:rPr lang="fr-FR" b="1" dirty="0" smtClean="0"/>
              <a:t>-organisés par l’OT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664637" y="1687830"/>
            <a:ext cx="4313864" cy="1684020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cs typeface="MV Boli" panose="02000500030200090000" pitchFamily="2" charset="0"/>
              </a:rPr>
              <a:t>La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cs typeface="MV Boli" panose="02000500030200090000" pitchFamily="2" charset="0"/>
              </a:rPr>
              <a:t>Fête des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cs typeface="MV Boli" panose="02000500030200090000" pitchFamily="2" charset="0"/>
              </a:rPr>
              <a:t>S’</a:t>
            </a:r>
            <a:r>
              <a:rPr lang="fr-FR" sz="2400" b="1" dirty="0" err="1" smtClean="0">
                <a:solidFill>
                  <a:schemeClr val="accent2">
                    <a:lumMod val="75000"/>
                  </a:schemeClr>
                </a:solidFill>
                <a:cs typeface="MV Boli" panose="02000500030200090000" pitchFamily="2" charset="0"/>
              </a:rPr>
              <a:t>Nailles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cs typeface="MV Boli" panose="02000500030200090000" pitchFamily="2" charset="0"/>
              </a:rPr>
              <a:t>La Fête des Alpages </a:t>
            </a: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cs typeface="MV Boli" panose="02000500030200090000" pitchFamily="2" charset="0"/>
              </a:rPr>
              <a:t>Le Vide grenier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56" y="1959176"/>
            <a:ext cx="5388764" cy="4041573"/>
          </a:xfrm>
        </p:spPr>
      </p:pic>
    </p:spTree>
    <p:extLst>
      <p:ext uri="{BB962C8B-B14F-4D97-AF65-F5344CB8AC3E}">
        <p14:creationId xmlns:p14="http://schemas.microsoft.com/office/powerpoint/2010/main" val="29529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1461</TotalTime>
  <Words>115</Words>
  <Application>Microsoft Office PowerPoint</Application>
  <PresentationFormat>Grand écran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MV Boli</vt:lpstr>
      <vt:lpstr>Wingdings 3</vt:lpstr>
      <vt:lpstr>Brin</vt:lpstr>
      <vt:lpstr>Accueil </vt:lpstr>
      <vt:lpstr>Fréquentation Hiver  2017 – 2018    total : 17403 </vt:lpstr>
      <vt:lpstr>Demandes Hiver 2017 - 2018</vt:lpstr>
      <vt:lpstr>Fréquentation été 2018 Total : 6515  </vt:lpstr>
      <vt:lpstr>Demandes été 2018</vt:lpstr>
      <vt:lpstr>Les Visiteurs sur le site  Du 1er décembre 2017 au 3 décembre 2018</vt:lpstr>
      <vt:lpstr>Les pages </vt:lpstr>
      <vt:lpstr>Animations  Evénement  </vt:lpstr>
      <vt:lpstr>Les incontournables co-organisés par l’OT</vt:lpstr>
      <vt:lpstr>Un Chiffre ou deux !</vt:lpstr>
      <vt:lpstr>Merci et bonne saison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</dc:title>
  <dc:creator>Windows User</dc:creator>
  <cp:lastModifiedBy>Windows User</cp:lastModifiedBy>
  <cp:revision>69</cp:revision>
  <dcterms:created xsi:type="dcterms:W3CDTF">2018-01-20T09:05:35Z</dcterms:created>
  <dcterms:modified xsi:type="dcterms:W3CDTF">2018-12-05T14:44:18Z</dcterms:modified>
</cp:coreProperties>
</file>